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635"/>
  </p:normalViewPr>
  <p:slideViewPr>
    <p:cSldViewPr snapToObjects="1">
      <p:cViewPr varScale="1">
        <p:scale>
          <a:sx n="32" d="100"/>
          <a:sy n="32" d="100"/>
        </p:scale>
        <p:origin x="264" y="204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9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778890" y="503091"/>
            <a:ext cx="34470975" cy="2762801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Anomaly Detection for Visually Impaired People Using A 360 Degree Wearable Camera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Dongin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Kim and Jangwon Lee, School of Electronics and Information Engineering, Korea Aerospace University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dongpago@kau.kr, leejang@kau.ac.kr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611DC1-51E9-D7E2-A0B1-AD57A3752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3" y="741046"/>
            <a:ext cx="6961590" cy="1361440"/>
          </a:xfrm>
          <a:prstGeom prst="rect">
            <a:avLst/>
          </a:prstGeom>
        </p:spPr>
      </p:pic>
      <p:graphicFrame>
        <p:nvGraphicFramePr>
          <p:cNvPr id="56" name="표 12">
            <a:extLst>
              <a:ext uri="{FF2B5EF4-FFF2-40B4-BE49-F238E27FC236}">
                <a16:creationId xmlns:a16="http://schemas.microsoft.com/office/drawing/2014/main" id="{6A6921C8-36F5-AB3F-8445-12E15588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37159"/>
              </p:ext>
            </p:extLst>
          </p:nvPr>
        </p:nvGraphicFramePr>
        <p:xfrm>
          <a:off x="941841" y="3502229"/>
          <a:ext cx="11116800" cy="74248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16800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93571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6118775">
                <a:tc>
                  <a:txBody>
                    <a:bodyPr/>
                    <a:lstStyle/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objective is 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develop an abnormal event detection system for visually impaired people </a:t>
                      </a: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can detect any suspicious or abnormal activity in their surroundings using a 360-degree wearable camera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have two primary aims:</a:t>
                      </a:r>
                      <a:b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detect any suspicious or abnormal activity</a:t>
                      </a: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360-degree panorama panoramic image,</a:t>
                      </a:r>
                      <a:b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identify the direction of the abnormal event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graphicFrame>
        <p:nvGraphicFramePr>
          <p:cNvPr id="57" name="표 12">
            <a:extLst>
              <a:ext uri="{FF2B5EF4-FFF2-40B4-BE49-F238E27FC236}">
                <a16:creationId xmlns:a16="http://schemas.microsoft.com/office/drawing/2014/main" id="{C9B08039-A53C-174C-D19F-9C92AB109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61034"/>
              </p:ext>
            </p:extLst>
          </p:nvPr>
        </p:nvGraphicFramePr>
        <p:xfrm>
          <a:off x="956589" y="10994894"/>
          <a:ext cx="11116800" cy="105531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16800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36972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AD-360 Dataset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9616204">
                <a:tc>
                  <a:txBody>
                    <a:bodyPr/>
                    <a:lstStyle/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ko-KR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collected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videos 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360-degree wearable camera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detecting anomaly activities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annotated a total of 11,037 image frames 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have </a:t>
                      </a:r>
                      <a:r>
                        <a:rPr lang="en-US" altLang="ko-KR" sz="32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spatio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-temporal labels 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abnormal events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dataset has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types of labels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direction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the direction of anomaly events</a:t>
                      </a:r>
                      <a:b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(Left-Front, Right-Front, Left-Back, and Right Back),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</a:t>
                      </a:r>
                      <a:r>
                        <a:rPr lang="en-US" altLang="ko-KR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when the abnormal events occurred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pic>
        <p:nvPicPr>
          <p:cNvPr id="35" name="그림 34" descr="A sample of suspicious activities in our AD-360 dataset: Someone looks over the camera wearer’s shoulders to observe the user as he enters his PINs at an ATM booth.">
            <a:extLst>
              <a:ext uri="{FF2B5EF4-FFF2-40B4-BE49-F238E27FC236}">
                <a16:creationId xmlns:a16="http://schemas.microsoft.com/office/drawing/2014/main" id="{EAB46834-8D4B-A2A9-B1B6-137B76619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039600"/>
            <a:ext cx="4993164" cy="338596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BE9255-B5CC-6E7A-2548-52B83082F04C}"/>
              </a:ext>
            </a:extLst>
          </p:cNvPr>
          <p:cNvSpPr txBox="1"/>
          <p:nvPr/>
        </p:nvSpPr>
        <p:spPr>
          <a:xfrm>
            <a:off x="1371601" y="15392400"/>
            <a:ext cx="499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cs typeface="Arial" panose="020B0604020202020204" pitchFamily="34" charset="0"/>
              </a:rPr>
              <a:t>Observing Surroundings</a:t>
            </a:r>
            <a:endParaRPr lang="ko-KR" altLang="en-US" sz="1800" dirty="0"/>
          </a:p>
        </p:txBody>
      </p:sp>
      <p:pic>
        <p:nvPicPr>
          <p:cNvPr id="29" name="Picture 1" descr="Someone wearing a fitt360(wearable 360 camera)">
            <a:extLst>
              <a:ext uri="{FF2B5EF4-FFF2-40B4-BE49-F238E27FC236}">
                <a16:creationId xmlns:a16="http://schemas.microsoft.com/office/drawing/2014/main" id="{6CA15405-C015-0200-0882-FFE2350B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2042321"/>
            <a:ext cx="5065889" cy="33832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C783842-4E9E-BE7B-3831-2E441816BB4D}"/>
              </a:ext>
            </a:extLst>
          </p:cNvPr>
          <p:cNvSpPr txBox="1"/>
          <p:nvPr/>
        </p:nvSpPr>
        <p:spPr>
          <a:xfrm>
            <a:off x="6629400" y="15392400"/>
            <a:ext cx="5065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Fitt360: 360° Neckband Camera [1]</a:t>
            </a:r>
            <a:endParaRPr lang="ko-KR" altLang="en-US" sz="1800" dirty="0"/>
          </a:p>
        </p:txBody>
      </p:sp>
      <p:graphicFrame>
        <p:nvGraphicFramePr>
          <p:cNvPr id="28" name="표 12">
            <a:extLst>
              <a:ext uri="{FF2B5EF4-FFF2-40B4-BE49-F238E27FC236}">
                <a16:creationId xmlns:a16="http://schemas.microsoft.com/office/drawing/2014/main" id="{36545016-752C-60E6-7A82-10022B907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84209"/>
              </p:ext>
            </p:extLst>
          </p:nvPr>
        </p:nvGraphicFramePr>
        <p:xfrm>
          <a:off x="12415160" y="3502228"/>
          <a:ext cx="17322097" cy="109757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322097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93470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Detecting Anomalous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9982302">
                <a:tc>
                  <a:txBody>
                    <a:bodyPr/>
                    <a:lstStyle/>
                    <a:p>
                      <a:pPr marL="565150" marR="0" lvl="1" indent="-565150" algn="l" defTabSz="203358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formulated our two tasks as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unsupervised learning problems</a:t>
                      </a:r>
                      <a:r>
                        <a:rPr lang="en-US" altLang="en-US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 that 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model does not require any ground truth labels </a:t>
                      </a:r>
                      <a:r>
                        <a:rPr lang="en-US" altLang="en-US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 training phase</a:t>
                      </a:r>
                    </a:p>
                    <a:p>
                      <a:pPr marL="565150" marR="0" lvl="1" indent="-565150" algn="l" defTabSz="203358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detect anomalous events</a:t>
                      </a:r>
                      <a:r>
                        <a:rPr lang="en-US" altLang="en-US" sz="3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we extend the memory-guided model [2] by adding temporal convolutional kernels</a:t>
                      </a:r>
                      <a:r>
                        <a:rPr lang="en-US" altLang="en-US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capture temporal information in video</a:t>
                      </a:r>
                    </a:p>
                    <a:p>
                      <a:pPr marL="0" marR="0" lvl="1" indent="0" algn="l" defTabSz="203358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&lt;Temporal Convolution Kernels&gt;                     &lt;Memory-guided Anomaly Detection&gt; [2]</a:t>
                      </a:r>
                    </a:p>
                    <a:p>
                      <a:pPr marL="565150" marR="0" lvl="1" indent="-565150" algn="l" defTabSz="203358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pic>
        <p:nvPicPr>
          <p:cNvPr id="49" name="그림 48" descr="temporal convolution kernels">
            <a:extLst>
              <a:ext uri="{FF2B5EF4-FFF2-40B4-BE49-F238E27FC236}">
                <a16:creationId xmlns:a16="http://schemas.microsoft.com/office/drawing/2014/main" id="{7853737A-A882-B4EA-FADB-DAD3C9CEE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0620" y="7878094"/>
            <a:ext cx="7882171" cy="6371306"/>
          </a:xfrm>
          <a:prstGeom prst="rect">
            <a:avLst/>
          </a:prstGeom>
        </p:spPr>
      </p:pic>
      <p:pic>
        <p:nvPicPr>
          <p:cNvPr id="45" name="그림 44" descr="how to do pointwise convolution&#10;It is 2d convolution of 1 by 1 kernel">
            <a:extLst>
              <a:ext uri="{FF2B5EF4-FFF2-40B4-BE49-F238E27FC236}">
                <a16:creationId xmlns:a16="http://schemas.microsoft.com/office/drawing/2014/main" id="{C6F83206-9D33-72CD-D381-5AC0E3717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3094" y="11586215"/>
            <a:ext cx="3522367" cy="2663185"/>
          </a:xfrm>
          <a:prstGeom prst="rect">
            <a:avLst/>
          </a:prstGeom>
        </p:spPr>
      </p:pic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4CEE7F56-C763-9C68-5188-B779550C7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961944" y="9277838"/>
            <a:ext cx="2375181" cy="1254292"/>
          </a:xfrm>
          <a:prstGeom prst="bentConnector3">
            <a:avLst>
              <a:gd name="adj1" fmla="val 41178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BC0E718-9064-7DEE-3A05-A4157A96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77470" y="8169930"/>
            <a:ext cx="7882171" cy="588878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 descr="architecture of Memory-guided anomaly detection">
            <a:extLst>
              <a:ext uri="{FF2B5EF4-FFF2-40B4-BE49-F238E27FC236}">
                <a16:creationId xmlns:a16="http://schemas.microsoft.com/office/drawing/2014/main" id="{33C2A1D3-AFB2-B899-E877-F93691565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8240" y="8549900"/>
            <a:ext cx="3873678" cy="5308764"/>
          </a:xfrm>
          <a:prstGeom prst="rect">
            <a:avLst/>
          </a:prstGeom>
        </p:spPr>
      </p:pic>
      <p:pic>
        <p:nvPicPr>
          <p:cNvPr id="4" name="그림 3" descr="reading and updating memory module">
            <a:extLst>
              <a:ext uri="{FF2B5EF4-FFF2-40B4-BE49-F238E27FC236}">
                <a16:creationId xmlns:a16="http://schemas.microsoft.com/office/drawing/2014/main" id="{98F5F1C3-70E1-C206-5A29-BD4D15137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69534" y="8549341"/>
            <a:ext cx="2861753" cy="5219362"/>
          </a:xfrm>
          <a:prstGeom prst="rect">
            <a:avLst/>
          </a:prstGeom>
        </p:spPr>
      </p:pic>
      <p:graphicFrame>
        <p:nvGraphicFramePr>
          <p:cNvPr id="30" name="표 12">
            <a:extLst>
              <a:ext uri="{FF2B5EF4-FFF2-40B4-BE49-F238E27FC236}">
                <a16:creationId xmlns:a16="http://schemas.microsoft.com/office/drawing/2014/main" id="{01EA91F4-E3B2-A609-BDAD-0050EC89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16550"/>
              </p:ext>
            </p:extLst>
          </p:nvPr>
        </p:nvGraphicFramePr>
        <p:xfrm>
          <a:off x="12415161" y="14714336"/>
          <a:ext cx="17322096" cy="68337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322096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64040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The Direction of Anomalous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5869694">
                <a:tc>
                  <a:txBody>
                    <a:bodyPr/>
                    <a:lstStyle/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identify the directions of anomalous events, </a:t>
                      </a:r>
                      <a:r>
                        <a:rPr lang="en-US" altLang="ko-KR" sz="32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measure structural similarity</a:t>
                      </a: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between the input video frame and the reconstructed frame by prediction using SSIM</a:t>
                      </a:r>
                      <a:endParaRPr lang="ko-KR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pic>
        <p:nvPicPr>
          <p:cNvPr id="5" name="그림 4" descr="overlaid a spherical coordinate on the image frame that is used for our&#10;anomalous direction prediction for the image.">
            <a:extLst>
              <a:ext uri="{FF2B5EF4-FFF2-40B4-BE49-F238E27FC236}">
                <a16:creationId xmlns:a16="http://schemas.microsoft.com/office/drawing/2014/main" id="{B4A4CC84-AAB2-29A2-35E5-FAD24501C5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0546" y="17274513"/>
            <a:ext cx="8270163" cy="4137687"/>
          </a:xfrm>
          <a:prstGeom prst="rect">
            <a:avLst/>
          </a:prstGeom>
        </p:spPr>
      </p:pic>
      <p:pic>
        <p:nvPicPr>
          <p:cNvPr id="8" name="그림 7" descr="predicted frame">
            <a:extLst>
              <a:ext uri="{FF2B5EF4-FFF2-40B4-BE49-F238E27FC236}">
                <a16:creationId xmlns:a16="http://schemas.microsoft.com/office/drawing/2014/main" id="{873ACBCF-7385-D364-3454-BA07B5E254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81463" y="17274513"/>
            <a:ext cx="4137687" cy="4137687"/>
          </a:xfrm>
          <a:prstGeom prst="rect">
            <a:avLst/>
          </a:prstGeom>
        </p:spPr>
      </p:pic>
      <p:pic>
        <p:nvPicPr>
          <p:cNvPr id="10" name="그림 9" descr="We can find which direction anomalous events happen at image difference between ground truth and predicted frame.">
            <a:extLst>
              <a:ext uri="{FF2B5EF4-FFF2-40B4-BE49-F238E27FC236}">
                <a16:creationId xmlns:a16="http://schemas.microsoft.com/office/drawing/2014/main" id="{7CADADFA-F649-2926-80FA-45B8F32604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91826" y="17274513"/>
            <a:ext cx="4137687" cy="4137687"/>
          </a:xfrm>
          <a:prstGeom prst="rect">
            <a:avLst/>
          </a:prstGeom>
        </p:spPr>
      </p:pic>
      <p:graphicFrame>
        <p:nvGraphicFramePr>
          <p:cNvPr id="34" name="표 12">
            <a:extLst>
              <a:ext uri="{FF2B5EF4-FFF2-40B4-BE49-F238E27FC236}">
                <a16:creationId xmlns:a16="http://schemas.microsoft.com/office/drawing/2014/main" id="{4D1475E8-F809-01F5-4992-0527005F7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18392"/>
              </p:ext>
            </p:extLst>
          </p:nvPr>
        </p:nvGraphicFramePr>
        <p:xfrm>
          <a:off x="30197400" y="3502228"/>
          <a:ext cx="12855600" cy="94973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855600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93572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8503759">
                <a:tc>
                  <a:txBody>
                    <a:bodyPr/>
                    <a:lstStyle/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Metrics:</a:t>
                      </a:r>
                      <a:b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AUC (%) for Anomaly Event Detection</a:t>
                      </a:r>
                      <a:b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Accuracy (%) for Anomalous Event Direction Identification</a:t>
                      </a:r>
                      <a:endParaRPr lang="en-US" altLang="ko-KR" sz="20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B582938E-368D-E865-E4CB-2C43E2EB0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81238"/>
              </p:ext>
            </p:extLst>
          </p:nvPr>
        </p:nvGraphicFramePr>
        <p:xfrm>
          <a:off x="30751114" y="6785549"/>
          <a:ext cx="11956627" cy="584009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353496">
                  <a:extLst>
                    <a:ext uri="{9D8B030D-6E8A-4147-A177-3AD203B41FA5}">
                      <a16:colId xmlns:a16="http://schemas.microsoft.com/office/drawing/2014/main" val="3107859030"/>
                    </a:ext>
                  </a:extLst>
                </a:gridCol>
                <a:gridCol w="2534377">
                  <a:extLst>
                    <a:ext uri="{9D8B030D-6E8A-4147-A177-3AD203B41FA5}">
                      <a16:colId xmlns:a16="http://schemas.microsoft.com/office/drawing/2014/main" val="2083679365"/>
                    </a:ext>
                  </a:extLst>
                </a:gridCol>
                <a:gridCol w="2534377">
                  <a:extLst>
                    <a:ext uri="{9D8B030D-6E8A-4147-A177-3AD203B41FA5}">
                      <a16:colId xmlns:a16="http://schemas.microsoft.com/office/drawing/2014/main" val="117694468"/>
                    </a:ext>
                  </a:extLst>
                </a:gridCol>
                <a:gridCol w="2534377">
                  <a:extLst>
                    <a:ext uri="{9D8B030D-6E8A-4147-A177-3AD203B41FA5}">
                      <a16:colId xmlns:a16="http://schemas.microsoft.com/office/drawing/2014/main" val="3112684979"/>
                    </a:ext>
                  </a:extLst>
                </a:gridCol>
              </a:tblGrid>
              <a:tr h="8064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Method 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(T = # of input frames)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At Three Different Public Places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05718"/>
                  </a:ext>
                </a:extLst>
              </a:tr>
              <a:tr h="80645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ATM Booth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Café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Bus Stop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495803"/>
                  </a:ext>
                </a:extLst>
              </a:tr>
              <a:tr h="140906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Memory Guided[2] (T=4)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62.22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(74.46)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51.89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(91.14)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80.50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(56.84)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439138"/>
                  </a:ext>
                </a:extLst>
              </a:tr>
              <a:tr h="140906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Memory Guided [2](T=8)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64.49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(73.90)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49.99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(90.26)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77.44</a:t>
                      </a:r>
                    </a:p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(62.14)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963678"/>
                  </a:ext>
                </a:extLst>
              </a:tr>
              <a:tr h="140906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Ours (T=8)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68.47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(76.79)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63.11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(92.24)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82.65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(62.98)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50074"/>
                  </a:ext>
                </a:extLst>
              </a:tr>
            </a:tbl>
          </a:graphicData>
        </a:graphic>
      </p:graphicFrame>
      <p:graphicFrame>
        <p:nvGraphicFramePr>
          <p:cNvPr id="26" name="표 12">
            <a:extLst>
              <a:ext uri="{FF2B5EF4-FFF2-40B4-BE49-F238E27FC236}">
                <a16:creationId xmlns:a16="http://schemas.microsoft.com/office/drawing/2014/main" id="{85B78140-396E-50D0-940C-01053843E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32865"/>
              </p:ext>
            </p:extLst>
          </p:nvPr>
        </p:nvGraphicFramePr>
        <p:xfrm>
          <a:off x="30187513" y="13247070"/>
          <a:ext cx="12855600" cy="58791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855600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931798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Conclusion &amp; Future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4947332">
                <a:tc>
                  <a:txBody>
                    <a:bodyPr/>
                    <a:lstStyle/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proposed </a:t>
                      </a:r>
                      <a:r>
                        <a:rPr lang="en-US" altLang="ko-KR" sz="32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novel abnormal event detection tasks </a:t>
                      </a: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a new dataset for visually impaired people </a:t>
                      </a:r>
                      <a:r>
                        <a:rPr lang="en-US" altLang="ko-KR" sz="32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a 360-degree wearable camera for the first time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plan to extend our AD-360 dataset and approach to have </a:t>
                      </a:r>
                      <a:r>
                        <a:rPr lang="en-US" altLang="ko-KR" sz="32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diverse scenarios </a:t>
                      </a:r>
                      <a:r>
                        <a:rPr lang="en-US" altLang="ko-KR" sz="32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more robust model</a:t>
                      </a:r>
                    </a:p>
                    <a:p>
                      <a:pPr marL="565150" lvl="1" indent="-56515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24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Acknowledgement:</a:t>
                      </a:r>
                      <a:r>
                        <a:rPr lang="en-US" altLang="ko-KR" sz="2400" b="1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work was supported by the National Research Foundation of Korea(NRF) grant funded by the Korea government (MSIT) (No. 2021R1G1A1010720)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  <p:graphicFrame>
        <p:nvGraphicFramePr>
          <p:cNvPr id="27" name="표 12">
            <a:extLst>
              <a:ext uri="{FF2B5EF4-FFF2-40B4-BE49-F238E27FC236}">
                <a16:creationId xmlns:a16="http://schemas.microsoft.com/office/drawing/2014/main" id="{888A8208-3330-689A-F6F1-E943BA378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66938"/>
              </p:ext>
            </p:extLst>
          </p:nvPr>
        </p:nvGraphicFramePr>
        <p:xfrm>
          <a:off x="30177671" y="19354800"/>
          <a:ext cx="12855583" cy="22202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855583">
                  <a:extLst>
                    <a:ext uri="{9D8B030D-6E8A-4147-A177-3AD203B41FA5}">
                      <a16:colId xmlns:a16="http://schemas.microsoft.com/office/drawing/2014/main" val="2972012027"/>
                    </a:ext>
                  </a:extLst>
                </a:gridCol>
              </a:tblGrid>
              <a:tr h="813632">
                <a:tc>
                  <a:txBody>
                    <a:bodyPr/>
                    <a:lstStyle/>
                    <a:p>
                      <a:pPr marL="0" marR="0" lvl="0" indent="0" algn="ctr" defTabSz="14742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801363"/>
                  </a:ext>
                </a:extLst>
              </a:tr>
              <a:tr h="1379638">
                <a:tc>
                  <a:txBody>
                    <a:bodyPr/>
                    <a:lstStyle/>
                    <a:p>
                      <a:pPr marL="0" lvl="1" indent="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20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 FITT360. https://www.ftt360.us/ (online)</a:t>
                      </a:r>
                    </a:p>
                    <a:p>
                      <a:pPr marL="0" lvl="1" indent="0" defTabSz="2033588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20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 Park, </a:t>
                      </a:r>
                      <a:r>
                        <a:rPr lang="en-US" altLang="ko-KR" sz="20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Hyunjong</a:t>
                      </a:r>
                      <a:r>
                        <a:rPr lang="en-US" altLang="ko-KR" sz="20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20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Jongyoun</a:t>
                      </a:r>
                      <a:r>
                        <a:rPr lang="en-US" altLang="ko-KR" sz="20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Noh, and </a:t>
                      </a:r>
                      <a:r>
                        <a:rPr lang="en-US" altLang="ko-KR" sz="2000" kern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Bumsub</a:t>
                      </a:r>
                      <a:r>
                        <a:rPr lang="en-US" altLang="ko-KR" sz="20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Ham. “Learning memory-guided normality for anomaly detection,” CVPR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43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514</Words>
  <Application>Microsoft Office PowerPoint</Application>
  <PresentationFormat>사용자 지정</PresentationFormat>
  <Paragraphs>59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Anomaly Detection for Visually Impaired People Using A 360 Degree Wearable Camera Dongin Kim and Jangwon Lee, School of Electronics and Information Engineering, Korea Aerospace University dongpago@kau.kr, leejang@kau.ac.kr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김동인(***0***012)</cp:lastModifiedBy>
  <cp:revision>118</cp:revision>
  <dcterms:created xsi:type="dcterms:W3CDTF">2014-05-29T01:41:03Z</dcterms:created>
  <dcterms:modified xsi:type="dcterms:W3CDTF">2022-06-05T13:04:34Z</dcterms:modified>
</cp:coreProperties>
</file>